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79" r:id="rId3"/>
    <p:sldId id="280" r:id="rId4"/>
    <p:sldId id="282" r:id="rId5"/>
    <p:sldId id="283" r:id="rId6"/>
    <p:sldId id="284" r:id="rId7"/>
    <p:sldId id="285" r:id="rId8"/>
    <p:sldId id="286" r:id="rId9"/>
    <p:sldId id="287" r:id="rId10"/>
    <p:sldId id="288" r:id="rId11"/>
    <p:sldId id="289" r:id="rId12"/>
    <p:sldId id="290" r:id="rId13"/>
    <p:sldId id="291" r:id="rId14"/>
    <p:sldId id="292" r:id="rId15"/>
    <p:sldId id="293" r:id="rId16"/>
    <p:sldId id="257" r:id="rId17"/>
    <p:sldId id="281" r:id="rId18"/>
    <p:sldId id="294" r:id="rId19"/>
    <p:sldId id="295" r:id="rId20"/>
    <p:sldId id="296" r:id="rId21"/>
    <p:sldId id="298" r:id="rId22"/>
    <p:sldId id="29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a:srgbClr val="0000FF"/>
    <a:srgbClr val="663300"/>
    <a:srgbClr val="463300"/>
    <a:srgbClr val="F8F8F8"/>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p:scale>
          <a:sx n="55" d="100"/>
          <a:sy n="55" d="100"/>
        </p:scale>
        <p:origin x="464" y="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762740830"/>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4164587389"/>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1651592266"/>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08FBAE-7511-4924-BC20-295086EFA7A8}"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453389514"/>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08FBAE-7511-4924-BC20-295086EFA7A8}" type="datetimeFigureOut">
              <a:rPr lang="en-US" smtClean="0"/>
              <a:t>7/3/2013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1701972245"/>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08FBAE-7511-4924-BC20-295086EFA7A8}" type="datetimeFigureOut">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4226038048"/>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08FBAE-7511-4924-BC20-295086EFA7A8}" type="datetimeFigureOut">
              <a:rPr lang="en-US" smtClean="0"/>
              <a:t>7/3/2013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455994972"/>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08FBAE-7511-4924-BC20-295086EFA7A8}" type="datetimeFigureOut">
              <a:rPr lang="en-US" smtClean="0"/>
              <a:t>7/3/2013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712438081"/>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08FBAE-7511-4924-BC20-295086EFA7A8}" type="datetimeFigureOut">
              <a:rPr lang="en-US" smtClean="0"/>
              <a:t>7/3/2013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564404298"/>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8FBAE-7511-4924-BC20-295086EFA7A8}" type="datetimeFigureOut">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1876958984"/>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08FBAE-7511-4924-BC20-295086EFA7A8}" type="datetimeFigureOut">
              <a:rPr lang="en-US" smtClean="0"/>
              <a:t>7/3/2013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0AF057-84B0-4F3D-98EE-E5C7A66F4A86}" type="slidenum">
              <a:rPr lang="en-US" smtClean="0"/>
              <a:t>‹#›</a:t>
            </a:fld>
            <a:endParaRPr lang="en-US"/>
          </a:p>
        </p:txBody>
      </p:sp>
    </p:spTree>
    <p:extLst>
      <p:ext uri="{BB962C8B-B14F-4D97-AF65-F5344CB8AC3E}">
        <p14:creationId xmlns:p14="http://schemas.microsoft.com/office/powerpoint/2010/main" val="1993883847"/>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08FBAE-7511-4924-BC20-295086EFA7A8}" type="datetimeFigureOut">
              <a:rPr lang="en-US" smtClean="0"/>
              <a:t>7/3/2013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AF057-84B0-4F3D-98EE-E5C7A66F4A86}" type="slidenum">
              <a:rPr lang="en-US" smtClean="0"/>
              <a:t>‹#›</a:t>
            </a:fld>
            <a:endParaRPr lang="en-US"/>
          </a:p>
        </p:txBody>
      </p:sp>
    </p:spTree>
    <p:extLst>
      <p:ext uri="{BB962C8B-B14F-4D97-AF65-F5344CB8AC3E}">
        <p14:creationId xmlns:p14="http://schemas.microsoft.com/office/powerpoint/2010/main" val="1446260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3691058" y="708259"/>
            <a:ext cx="4781478" cy="5451035"/>
            <a:chOff x="3289609" y="1045921"/>
            <a:chExt cx="5740484" cy="6544332"/>
          </a:xfrm>
        </p:grpSpPr>
        <p:sp>
          <p:nvSpPr>
            <p:cNvPr id="34" name="Isosceles Triangle 33"/>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Picture 3" descr="C:\Users\Ken\AppData\Local\Microsoft\Windows\Temporary Internet Files\Content.IE5\T5T34V6U\MC900433863[1].png"/>
          <p:cNvPicPr>
            <a:picLocks noChangeAspect="1" noChangeArrowheads="1"/>
          </p:cNvPicPr>
          <p:nvPr/>
        </p:nvPicPr>
        <p:blipFill>
          <a:blip r:embed="rId2">
            <a:extLst>
              <a:ext uri="{BEBA8EAE-BF5A-486C-A8C5-ECC9F3942E4B}">
                <a14:imgProps xmlns:a14="http://schemas.microsoft.com/office/drawing/2010/main">
                  <a14:imgLayer r:embed="rId3">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76200" y="1219200"/>
            <a:ext cx="1219200" cy="1219200"/>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5"/>
          <p:cNvGrpSpPr>
            <a:grpSpLocks noChangeAspect="1"/>
          </p:cNvGrpSpPr>
          <p:nvPr/>
        </p:nvGrpSpPr>
        <p:grpSpPr bwMode="auto">
          <a:xfrm>
            <a:off x="228600" y="76200"/>
            <a:ext cx="990600" cy="1141772"/>
            <a:chOff x="2074" y="1231"/>
            <a:chExt cx="1612" cy="1858"/>
          </a:xfrm>
        </p:grpSpPr>
        <p:sp>
          <p:nvSpPr>
            <p:cNvPr id="9" name="AutoShape 4"/>
            <p:cNvSpPr>
              <a:spLocks noChangeAspect="1" noChangeArrowheads="1" noTextEdit="1"/>
            </p:cNvSpPr>
            <p:nvPr/>
          </p:nvSpPr>
          <p:spPr bwMode="auto">
            <a:xfrm>
              <a:off x="2074" y="1231"/>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996600"/>
                </a:solidFill>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825700"/>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srgbClr val="582C00"/>
                </a:solidFill>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32" name="TextBox 31"/>
          <p:cNvSpPr txBox="1"/>
          <p:nvPr/>
        </p:nvSpPr>
        <p:spPr>
          <a:xfrm>
            <a:off x="1149144" y="146869"/>
            <a:ext cx="6547055" cy="2308324"/>
          </a:xfrm>
          <a:prstGeom prst="rect">
            <a:avLst/>
          </a:prstGeom>
          <a:noFill/>
        </p:spPr>
        <p:txBody>
          <a:bodyPr wrap="square" rtlCol="0">
            <a:spAutoFit/>
          </a:bodyPr>
          <a:lstStyle/>
          <a:p>
            <a:r>
              <a:rPr lang="en-US" sz="2400" b="1" dirty="0" smtClean="0">
                <a:solidFill>
                  <a:srgbClr val="663300"/>
                </a:solidFill>
                <a:effectLst>
                  <a:outerShdw blurRad="50800" dist="38100" dir="2700000" algn="tl" rotWithShape="0">
                    <a:schemeClr val="bg1">
                      <a:alpha val="40000"/>
                    </a:schemeClr>
                  </a:outerShdw>
                </a:effectLst>
                <a:latin typeface="Viner Hand ITC" pitchFamily="66" charset="0"/>
              </a:rPr>
              <a:t>A CD of this message will be available (free of charge) immediately following today's message</a:t>
            </a:r>
          </a:p>
          <a:p>
            <a:endParaRPr lang="en-US" sz="2400" b="1" dirty="0" smtClean="0">
              <a:solidFill>
                <a:srgbClr val="663300"/>
              </a:solidFill>
              <a:effectLst>
                <a:outerShdw blurRad="50800" dist="38100" dir="2700000" algn="tl" rotWithShape="0">
                  <a:schemeClr val="bg1">
                    <a:alpha val="40000"/>
                  </a:schemeClr>
                </a:outerShdw>
              </a:effectLst>
              <a:latin typeface="Viner Hand ITC" pitchFamily="66" charset="0"/>
            </a:endParaRPr>
          </a:p>
          <a:p>
            <a:r>
              <a:rPr lang="en-US" sz="2400" b="1" dirty="0" smtClean="0">
                <a:solidFill>
                  <a:srgbClr val="663300"/>
                </a:solidFill>
                <a:effectLst>
                  <a:outerShdw blurRad="50800" dist="38100" dir="2700000" algn="tl" rotWithShape="0">
                    <a:schemeClr val="bg1">
                      <a:alpha val="40000"/>
                    </a:schemeClr>
                  </a:outerShdw>
                </a:effectLst>
                <a:latin typeface="Viner Hand ITC" pitchFamily="66" charset="0"/>
              </a:rPr>
              <a:t>This message will be available via podcast later this week at calvaryokc.com</a:t>
            </a:r>
            <a:endParaRPr lang="en-US" sz="2400" b="1" dirty="0">
              <a:solidFill>
                <a:srgbClr val="663300"/>
              </a:solidFill>
              <a:effectLst>
                <a:outerShdw blurRad="50800" dist="38100" dir="2700000" algn="tl" rotWithShape="0">
                  <a:schemeClr val="bg1">
                    <a:alpha val="40000"/>
                  </a:schemeClr>
                </a:outerShdw>
              </a:effectLst>
              <a:latin typeface="Viner Hand ITC" pitchFamily="66" charset="0"/>
            </a:endParaRPr>
          </a:p>
        </p:txBody>
      </p:sp>
      <p:pic>
        <p:nvPicPr>
          <p:cNvPr id="38" name="Picture 6"/>
          <p:cNvPicPr>
            <a:picLocks noChangeAspect="1" noChangeArrowheads="1"/>
          </p:cNvPicPr>
          <p:nvPr/>
        </p:nvPicPr>
        <p:blipFill>
          <a:blip r:embed="rId4"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39" name="TextBox 38"/>
          <p:cNvSpPr txBox="1"/>
          <p:nvPr/>
        </p:nvSpPr>
        <p:spPr>
          <a:xfrm>
            <a:off x="1676308" y="2760081"/>
            <a:ext cx="8731623" cy="1446550"/>
          </a:xfrm>
          <a:prstGeom prst="rect">
            <a:avLst/>
          </a:prstGeom>
          <a:noFill/>
        </p:spPr>
        <p:txBody>
          <a:bodyPr wrap="square" rtlCol="0">
            <a:spAutoFit/>
          </a:bodyPr>
          <a:lstStyle/>
          <a:p>
            <a:pPr algn="ctr"/>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40" name="TextBox 39"/>
          <p:cNvSpPr txBox="1"/>
          <p:nvPr/>
        </p:nvSpPr>
        <p:spPr>
          <a:xfrm>
            <a:off x="4834124" y="3800636"/>
            <a:ext cx="332492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spTree>
    <p:extLst>
      <p:ext uri="{BB962C8B-B14F-4D97-AF65-F5344CB8AC3E}">
        <p14:creationId xmlns:p14="http://schemas.microsoft.com/office/powerpoint/2010/main" val="1915803475"/>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4031873"/>
          </a:xfrm>
          <a:prstGeom prst="rect">
            <a:avLst/>
          </a:prstGeom>
          <a:noFill/>
        </p:spPr>
        <p:txBody>
          <a:bodyPr wrap="square" rtlCol="0">
            <a:spAutoFit/>
          </a:bodyPr>
          <a:lstStyle/>
          <a:p>
            <a:r>
              <a:rPr lang="en-US" sz="3200" dirty="0">
                <a:solidFill>
                  <a:srgbClr val="993300"/>
                </a:solidFill>
              </a:rPr>
              <a:t>F. B. Meyer ~ </a:t>
            </a:r>
            <a:r>
              <a:rPr lang="en-US" sz="3200" dirty="0"/>
              <a:t>"It was as though God stooped over that stricken soul, and as the blows of the rod cut long furrows in the sufferer's back, the balm of Gilead was poured into the gaping wounds. Voices spoke more gently; hands touched his more softly; pitiful compassion rained tender assurances about his path; and, better than all, the bright-harnessed angels of God's protection encamped about his path and his lying down."</a:t>
            </a:r>
            <a:endParaRPr lang="en-US" sz="3200" dirty="0">
              <a:solidFill>
                <a:srgbClr val="993300"/>
              </a:solidFill>
              <a:latin typeface="+mj-lt"/>
            </a:endParaRPr>
          </a:p>
        </p:txBody>
      </p:sp>
    </p:spTree>
    <p:extLst>
      <p:ext uri="{BB962C8B-B14F-4D97-AF65-F5344CB8AC3E}">
        <p14:creationId xmlns:p14="http://schemas.microsoft.com/office/powerpoint/2010/main" val="1852539449"/>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1619442593"/>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1077218"/>
          </a:xfrm>
          <a:prstGeom prst="rect">
            <a:avLst/>
          </a:prstGeom>
          <a:noFill/>
        </p:spPr>
        <p:txBody>
          <a:bodyPr wrap="square" rtlCol="0">
            <a:spAutoFit/>
          </a:bodyPr>
          <a:lstStyle/>
          <a:p>
            <a:r>
              <a:rPr lang="en-US" sz="3200" dirty="0">
                <a:solidFill>
                  <a:srgbClr val="993300"/>
                </a:solidFill>
              </a:rPr>
              <a:t>John Trapp ~ </a:t>
            </a:r>
            <a:r>
              <a:rPr lang="en-US" sz="3200" dirty="0"/>
              <a:t>"So he hung between heaven and earth, as rejected of both."</a:t>
            </a:r>
            <a:endParaRPr lang="en-US" sz="3200" dirty="0">
              <a:solidFill>
                <a:srgbClr val="993300"/>
              </a:solidFill>
              <a:latin typeface="+mj-lt"/>
            </a:endParaRPr>
          </a:p>
        </p:txBody>
      </p:sp>
    </p:spTree>
    <p:extLst>
      <p:ext uri="{BB962C8B-B14F-4D97-AF65-F5344CB8AC3E}">
        <p14:creationId xmlns:p14="http://schemas.microsoft.com/office/powerpoint/2010/main" val="3217103220"/>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3493729906"/>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584775"/>
          </a:xfrm>
          <a:prstGeom prst="rect">
            <a:avLst/>
          </a:prstGeom>
          <a:noFill/>
        </p:spPr>
        <p:txBody>
          <a:bodyPr wrap="square" rtlCol="0">
            <a:spAutoFit/>
          </a:bodyPr>
          <a:lstStyle/>
          <a:p>
            <a:r>
              <a:rPr lang="en-US" sz="3200" dirty="0">
                <a:solidFill>
                  <a:srgbClr val="993300"/>
                </a:solidFill>
              </a:rPr>
              <a:t>Belt</a:t>
            </a:r>
            <a:r>
              <a:rPr lang="en-US" sz="3200" dirty="0"/>
              <a:t> ~ KJV, </a:t>
            </a:r>
            <a:r>
              <a:rPr lang="en-US" sz="3200" dirty="0">
                <a:solidFill>
                  <a:srgbClr val="993300"/>
                </a:solidFill>
              </a:rPr>
              <a:t>girdle </a:t>
            </a:r>
            <a:endParaRPr lang="en-US" sz="3200" dirty="0">
              <a:solidFill>
                <a:srgbClr val="993300"/>
              </a:solidFill>
              <a:latin typeface="+mj-lt"/>
            </a:endParaRPr>
          </a:p>
        </p:txBody>
      </p:sp>
    </p:spTree>
    <p:extLst>
      <p:ext uri="{BB962C8B-B14F-4D97-AF65-F5344CB8AC3E}">
        <p14:creationId xmlns:p14="http://schemas.microsoft.com/office/powerpoint/2010/main" val="2313964501"/>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386404414"/>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5016758"/>
          </a:xfrm>
          <a:prstGeom prst="rect">
            <a:avLst/>
          </a:prstGeom>
          <a:noFill/>
        </p:spPr>
        <p:txBody>
          <a:bodyPr wrap="square" rtlCol="0">
            <a:spAutoFit/>
          </a:bodyPr>
          <a:lstStyle/>
          <a:p>
            <a:r>
              <a:rPr lang="en-US" sz="3200" dirty="0">
                <a:solidFill>
                  <a:srgbClr val="993300"/>
                </a:solidFill>
              </a:rPr>
              <a:t>Howard Butt </a:t>
            </a:r>
            <a:r>
              <a:rPr lang="en-US" sz="3200" dirty="0" smtClean="0">
                <a:solidFill>
                  <a:srgbClr val="993300"/>
                </a:solidFill>
              </a:rPr>
              <a:t>~ </a:t>
            </a:r>
            <a:r>
              <a:rPr lang="en-US" sz="3200" dirty="0" smtClean="0"/>
              <a:t>"</a:t>
            </a:r>
            <a:r>
              <a:rPr lang="en-US" sz="3200" dirty="0"/>
              <a:t>It is my pride that makes me independent of God.  It's appealing to me to feel that I am the master of my fate, that I run my life, call my own shots, go it alone.  But that feeling is my basic dishonesty.  I can't go it alone.  I have to get help from other people, and I can't ultimately rely on myself.  I'm dependent on God for my next breath.  It is dishonest of me to pretend that I'm anything but a man – small, weak and limited.  So, living independent of God is self-delusion.  It is not just a matter of pride being an unfortunate little trait and humility being </a:t>
            </a:r>
            <a:r>
              <a:rPr lang="en-US" sz="3200" dirty="0" smtClean="0"/>
              <a:t>an</a:t>
            </a:r>
          </a:p>
        </p:txBody>
      </p:sp>
      <p:sp>
        <p:nvSpPr>
          <p:cNvPr id="9" name="TextBox 8"/>
          <p:cNvSpPr txBox="1"/>
          <p:nvPr/>
        </p:nvSpPr>
        <p:spPr>
          <a:xfrm>
            <a:off x="409222" y="1278605"/>
            <a:ext cx="11401778" cy="2554545"/>
          </a:xfrm>
          <a:prstGeom prst="rect">
            <a:avLst/>
          </a:prstGeom>
          <a:noFill/>
        </p:spPr>
        <p:txBody>
          <a:bodyPr wrap="square" rtlCol="0">
            <a:spAutoFit/>
          </a:bodyPr>
          <a:lstStyle/>
          <a:p>
            <a:r>
              <a:rPr lang="en-US" sz="3200" dirty="0"/>
              <a:t>attractive little virtue; it's my inner psychological integrity that's at stake.  When I am conceited, I am lying to myself about what I am.  I am pretending to be God and not man.  My pride is the idolatrous worship of myself.  And that is the national religion of Hell!</a:t>
            </a:r>
            <a:endParaRPr lang="en-US" sz="3200" dirty="0">
              <a:solidFill>
                <a:srgbClr val="993300"/>
              </a:solidFill>
            </a:endParaRPr>
          </a:p>
        </p:txBody>
      </p:sp>
    </p:spTree>
    <p:extLst>
      <p:ext uri="{BB962C8B-B14F-4D97-AF65-F5344CB8AC3E}">
        <p14:creationId xmlns:p14="http://schemas.microsoft.com/office/powerpoint/2010/main" val="830023781"/>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2" nodeType="clickEffect">
                                  <p:stCondLst>
                                    <p:cond delay="0"/>
                                  </p:stCondLst>
                                  <p:childTnLst>
                                    <p:animEffect transition="out" filter="fade">
                                      <p:cBhvr>
                                        <p:cTn id="13" dur="500"/>
                                        <p:tgtEl>
                                          <p:spTgt spid="14"/>
                                        </p:tgtEl>
                                      </p:cBhvr>
                                    </p:animEffect>
                                    <p:set>
                                      <p:cBhvr>
                                        <p:cTn id="14" dur="1" fill="hold">
                                          <p:stCondLst>
                                            <p:cond delay="499"/>
                                          </p:stCondLst>
                                        </p:cTn>
                                        <p:tgtEl>
                                          <p:spTgt spid="14"/>
                                        </p:tgtEl>
                                        <p:attrNameLst>
                                          <p:attrName>style.visibility</p:attrName>
                                        </p:attrNameLst>
                                      </p:cBhvr>
                                      <p:to>
                                        <p:strVal val="hidden"/>
                                      </p:to>
                                    </p:set>
                                  </p:childTnLst>
                                </p:cTn>
                              </p:par>
                              <p:par>
                                <p:cTn id="15" presetID="53" presetClass="entr" presetSubtype="16"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p:cTn id="17" dur="500" fill="hold"/>
                                        <p:tgtEl>
                                          <p:spTgt spid="9"/>
                                        </p:tgtEl>
                                        <p:attrNameLst>
                                          <p:attrName>ppt_w</p:attrName>
                                        </p:attrNameLst>
                                      </p:cBhvr>
                                      <p:tavLst>
                                        <p:tav tm="0">
                                          <p:val>
                                            <p:fltVal val="0"/>
                                          </p:val>
                                        </p:tav>
                                        <p:tav tm="100000">
                                          <p:val>
                                            <p:strVal val="#ppt_w"/>
                                          </p:val>
                                        </p:tav>
                                      </p:tavLst>
                                    </p:anim>
                                    <p:anim calcmode="lin" valueType="num">
                                      <p:cBhvr>
                                        <p:cTn id="18" dur="500" fill="hold"/>
                                        <p:tgtEl>
                                          <p:spTgt spid="9"/>
                                        </p:tgtEl>
                                        <p:attrNameLst>
                                          <p:attrName>ppt_h</p:attrName>
                                        </p:attrNameLst>
                                      </p:cBhvr>
                                      <p:tavLst>
                                        <p:tav tm="0">
                                          <p:val>
                                            <p:fltVal val="0"/>
                                          </p:val>
                                        </p:tav>
                                        <p:tav tm="100000">
                                          <p:val>
                                            <p:strVal val="#ppt_h"/>
                                          </p:val>
                                        </p:tav>
                                      </p:tavLst>
                                    </p:anim>
                                    <p:animEffect transition="in" filter="fade">
                                      <p:cBhvr>
                                        <p:cTn id="1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4" grpId="2"/>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1702823689"/>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3046988"/>
          </a:xfrm>
          <a:prstGeom prst="rect">
            <a:avLst/>
          </a:prstGeom>
          <a:noFill/>
        </p:spPr>
        <p:txBody>
          <a:bodyPr wrap="square" rtlCol="0">
            <a:spAutoFit/>
          </a:bodyPr>
          <a:lstStyle/>
          <a:p>
            <a:r>
              <a:rPr lang="en-US" sz="3200" dirty="0">
                <a:solidFill>
                  <a:srgbClr val="993300"/>
                </a:solidFill>
              </a:rPr>
              <a:t>C. H. Spurgeon ~ </a:t>
            </a:r>
            <a:r>
              <a:rPr lang="en-US" sz="3200" dirty="0"/>
              <a:t>"Our children may plunge into the worst of sins, but they are our children still. They may scoff at our God; they may tear our heart to pieces with their wickedness; we cannot take complacency in them, but at the same time we cannot </a:t>
            </a:r>
            <a:r>
              <a:rPr lang="en-US" sz="3200" dirty="0" err="1"/>
              <a:t>unchild</a:t>
            </a:r>
            <a:r>
              <a:rPr lang="en-US" sz="3200" dirty="0"/>
              <a:t> them, nor erase their image from our hearts."</a:t>
            </a:r>
          </a:p>
        </p:txBody>
      </p:sp>
    </p:spTree>
    <p:extLst>
      <p:ext uri="{BB962C8B-B14F-4D97-AF65-F5344CB8AC3E}">
        <p14:creationId xmlns:p14="http://schemas.microsoft.com/office/powerpoint/2010/main" val="1871133268"/>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3665090726"/>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1569660"/>
          </a:xfrm>
          <a:prstGeom prst="rect">
            <a:avLst/>
          </a:prstGeom>
          <a:noFill/>
        </p:spPr>
        <p:txBody>
          <a:bodyPr wrap="square" rtlCol="0">
            <a:spAutoFit/>
          </a:bodyPr>
          <a:lstStyle/>
          <a:p>
            <a:r>
              <a:rPr lang="en-US" sz="3200" dirty="0"/>
              <a:t>Heb. 12:15 ~ </a:t>
            </a:r>
            <a:r>
              <a:rPr lang="en-US" sz="3200" dirty="0">
                <a:solidFill>
                  <a:srgbClr val="993300"/>
                </a:solidFill>
              </a:rPr>
              <a:t>looking carefully lest anyone fall short of the grace of God; lest any root of bitterness springing up cause trouble, and by this many become defiled;</a:t>
            </a:r>
            <a:endParaRPr lang="en-US" sz="3200" dirty="0">
              <a:solidFill>
                <a:srgbClr val="993300"/>
              </a:solidFill>
              <a:latin typeface="+mj-lt"/>
            </a:endParaRPr>
          </a:p>
        </p:txBody>
      </p:sp>
    </p:spTree>
    <p:extLst>
      <p:ext uri="{BB962C8B-B14F-4D97-AF65-F5344CB8AC3E}">
        <p14:creationId xmlns:p14="http://schemas.microsoft.com/office/powerpoint/2010/main" val="2307573643"/>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75643"/>
            <a:ext cx="11401778" cy="1077218"/>
          </a:xfrm>
          <a:prstGeom prst="rect">
            <a:avLst/>
          </a:prstGeom>
          <a:noFill/>
        </p:spPr>
        <p:txBody>
          <a:bodyPr wrap="square" rtlCol="0">
            <a:spAutoFit/>
          </a:bodyPr>
          <a:lstStyle/>
          <a:p>
            <a:r>
              <a:rPr lang="en-US" sz="3200" dirty="0" smtClean="0">
                <a:solidFill>
                  <a:srgbClr val="993300"/>
                </a:solidFill>
              </a:rPr>
              <a:t>A.W</a:t>
            </a:r>
            <a:r>
              <a:rPr lang="en-US" sz="3200" dirty="0">
                <a:solidFill>
                  <a:srgbClr val="993300"/>
                </a:solidFill>
              </a:rPr>
              <a:t>. </a:t>
            </a:r>
            <a:r>
              <a:rPr lang="en-US" sz="3200" dirty="0" err="1">
                <a:solidFill>
                  <a:srgbClr val="993300"/>
                </a:solidFill>
              </a:rPr>
              <a:t>Tozer</a:t>
            </a:r>
            <a:r>
              <a:rPr lang="en-US" sz="3200" dirty="0">
                <a:solidFill>
                  <a:srgbClr val="993300"/>
                </a:solidFill>
              </a:rPr>
              <a:t> ~ </a:t>
            </a:r>
            <a:r>
              <a:rPr lang="en-US" sz="3200" dirty="0"/>
              <a:t>"It is doubtful whether God can bless a man greatly until He has hurt him deeply."</a:t>
            </a:r>
          </a:p>
        </p:txBody>
      </p:sp>
    </p:spTree>
    <p:extLst>
      <p:ext uri="{BB962C8B-B14F-4D97-AF65-F5344CB8AC3E}">
        <p14:creationId xmlns:p14="http://schemas.microsoft.com/office/powerpoint/2010/main" val="3073613705"/>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14" name="TextBox 13"/>
          <p:cNvSpPr txBox="1"/>
          <p:nvPr/>
        </p:nvSpPr>
        <p:spPr>
          <a:xfrm>
            <a:off x="406400" y="1219200"/>
            <a:ext cx="11401778" cy="5447645"/>
          </a:xfrm>
          <a:prstGeom prst="rect">
            <a:avLst/>
          </a:prstGeom>
          <a:noFill/>
        </p:spPr>
        <p:txBody>
          <a:bodyPr wrap="square" rtlCol="0">
            <a:spAutoFit/>
          </a:bodyPr>
          <a:lstStyle/>
          <a:p>
            <a:r>
              <a:rPr lang="en-US" sz="2900" dirty="0">
                <a:solidFill>
                  <a:srgbClr val="993300"/>
                </a:solidFill>
              </a:rPr>
              <a:t>C. S. </a:t>
            </a:r>
            <a:r>
              <a:rPr lang="en-US" sz="2900" dirty="0" smtClean="0">
                <a:solidFill>
                  <a:srgbClr val="993300"/>
                </a:solidFill>
              </a:rPr>
              <a:t>Lewis </a:t>
            </a:r>
            <a:r>
              <a:rPr lang="en-US" sz="2900" dirty="0">
                <a:solidFill>
                  <a:srgbClr val="993300"/>
                </a:solidFill>
              </a:rPr>
              <a:t>~</a:t>
            </a:r>
            <a:r>
              <a:rPr lang="en-US" sz="2900" dirty="0"/>
              <a:t> "If anyone thinks Christians regard </a:t>
            </a:r>
            <a:r>
              <a:rPr lang="en-US" sz="2900" dirty="0" err="1"/>
              <a:t>unchastity</a:t>
            </a:r>
            <a:r>
              <a:rPr lang="en-US" sz="2900" dirty="0"/>
              <a:t> as the supreme vice, he is quite wrong.  The sins of the flesh are bad, but they are the least bad of all sins.  All the worst pleasures are purely spiritual.  The pleasure of putting other people in the wrong, of bossing and patronizing and spoiling sport, and backbiting; the pleasures of power, of hatred. For there are two things inside me competing with the human self which I must try to become; they are the animal self, and the diabolical self; and the diabolical self is the worst of the two.  That is why a cold, self-righteous prig, who goes regularly to church may be far nearer to hell than a prostitute.  </a:t>
            </a:r>
            <a:r>
              <a:rPr lang="en-US" sz="2900" dirty="0" smtClean="0"/>
              <a:t>But,</a:t>
            </a:r>
          </a:p>
          <a:p>
            <a:r>
              <a:rPr lang="en-US" sz="2900" dirty="0" smtClean="0"/>
              <a:t>of </a:t>
            </a:r>
            <a:r>
              <a:rPr lang="en-US" sz="2900" dirty="0"/>
              <a:t>course, it's better to be neither."</a:t>
            </a:r>
          </a:p>
        </p:txBody>
      </p:sp>
    </p:spTree>
    <p:extLst>
      <p:ext uri="{BB962C8B-B14F-4D97-AF65-F5344CB8AC3E}">
        <p14:creationId xmlns:p14="http://schemas.microsoft.com/office/powerpoint/2010/main" val="2496014776"/>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2725083172"/>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1334248961"/>
      </p:ext>
    </p:extLst>
  </p:cSld>
  <p:clrMapOvr>
    <a:masterClrMapping/>
  </p:clrMapOvr>
  <mc:AlternateContent xmlns:mc="http://schemas.openxmlformats.org/markup-compatibility/2006" xmlns:p14="http://schemas.microsoft.com/office/powerpoint/2010/main">
    <mc:Choice Requires="p14">
      <p:transition spd="slow" p14:dur="1250" advClick="0">
        <p:fade/>
      </p:transition>
    </mc:Choice>
    <mc:Fallback xmlns="">
      <p:transition spd="slow"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584775"/>
          </a:xfrm>
          <a:prstGeom prst="rect">
            <a:avLst/>
          </a:prstGeom>
          <a:noFill/>
        </p:spPr>
        <p:txBody>
          <a:bodyPr wrap="square" rtlCol="0">
            <a:spAutoFit/>
          </a:bodyPr>
          <a:lstStyle/>
          <a:p>
            <a:r>
              <a:rPr lang="en-US" sz="3200" dirty="0">
                <a:solidFill>
                  <a:srgbClr val="993300"/>
                </a:solidFill>
              </a:rPr>
              <a:t>Disaster</a:t>
            </a:r>
            <a:r>
              <a:rPr lang="en-US" sz="3200" dirty="0"/>
              <a:t> ~ </a:t>
            </a:r>
            <a:r>
              <a:rPr lang="en-US" sz="3200" b="1" i="1" dirty="0" err="1">
                <a:solidFill>
                  <a:srgbClr val="993300"/>
                </a:solidFill>
                <a:latin typeface="Times New Roman" panose="02020603050405020304" pitchFamily="18" charset="0"/>
                <a:cs typeface="Times New Roman" panose="02020603050405020304" pitchFamily="18" charset="0"/>
              </a:rPr>
              <a:t>ra</a:t>
            </a:r>
            <a:r>
              <a:rPr lang="en-US" sz="3200" b="1" i="1" dirty="0">
                <a:solidFill>
                  <a:srgbClr val="993300"/>
                </a:solidFill>
                <a:latin typeface="Times New Roman" panose="02020603050405020304" pitchFamily="18" charset="0"/>
                <a:cs typeface="Times New Roman" panose="02020603050405020304" pitchFamily="18" charset="0"/>
              </a:rPr>
              <a:t>` </a:t>
            </a:r>
            <a:r>
              <a:rPr lang="en-US" sz="3200" dirty="0"/>
              <a:t>– KJV, </a:t>
            </a:r>
            <a:r>
              <a:rPr lang="en-US" sz="3200" dirty="0">
                <a:solidFill>
                  <a:srgbClr val="993300"/>
                </a:solidFill>
              </a:rPr>
              <a:t>evil</a:t>
            </a:r>
            <a:endParaRPr lang="en-US" sz="3200" dirty="0">
              <a:solidFill>
                <a:srgbClr val="993300"/>
              </a:solidFill>
              <a:latin typeface="+mj-lt"/>
            </a:endParaRPr>
          </a:p>
        </p:txBody>
      </p:sp>
    </p:spTree>
    <p:extLst>
      <p:ext uri="{BB962C8B-B14F-4D97-AF65-F5344CB8AC3E}">
        <p14:creationId xmlns:p14="http://schemas.microsoft.com/office/powerpoint/2010/main" val="4222580532"/>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1316294068"/>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584775"/>
          </a:xfrm>
          <a:prstGeom prst="rect">
            <a:avLst/>
          </a:prstGeom>
          <a:noFill/>
        </p:spPr>
        <p:txBody>
          <a:bodyPr wrap="square" rtlCol="0">
            <a:spAutoFit/>
          </a:bodyPr>
          <a:lstStyle/>
          <a:p>
            <a:r>
              <a:rPr lang="en-US" sz="3200" dirty="0">
                <a:solidFill>
                  <a:srgbClr val="993300"/>
                </a:solidFill>
              </a:rPr>
              <a:t>Female servant </a:t>
            </a:r>
            <a:r>
              <a:rPr lang="en-US" sz="3200" dirty="0"/>
              <a:t>~ KJV, </a:t>
            </a:r>
            <a:r>
              <a:rPr lang="en-US" sz="3200" dirty="0">
                <a:solidFill>
                  <a:srgbClr val="993300"/>
                </a:solidFill>
              </a:rPr>
              <a:t>wench</a:t>
            </a:r>
            <a:endParaRPr lang="en-US" sz="3200" dirty="0">
              <a:solidFill>
                <a:srgbClr val="993300"/>
              </a:solidFill>
              <a:latin typeface="+mj-lt"/>
            </a:endParaRPr>
          </a:p>
        </p:txBody>
      </p:sp>
    </p:spTree>
    <p:extLst>
      <p:ext uri="{BB962C8B-B14F-4D97-AF65-F5344CB8AC3E}">
        <p14:creationId xmlns:p14="http://schemas.microsoft.com/office/powerpoint/2010/main" val="1156327428"/>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442383361"/>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
        <p:nvSpPr>
          <p:cNvPr id="5" name="TextBox 4"/>
          <p:cNvSpPr txBox="1"/>
          <p:nvPr/>
        </p:nvSpPr>
        <p:spPr>
          <a:xfrm>
            <a:off x="406400" y="1275643"/>
            <a:ext cx="11401778" cy="584775"/>
          </a:xfrm>
          <a:prstGeom prst="rect">
            <a:avLst/>
          </a:prstGeom>
          <a:noFill/>
        </p:spPr>
        <p:txBody>
          <a:bodyPr wrap="square" rtlCol="0">
            <a:spAutoFit/>
          </a:bodyPr>
          <a:lstStyle/>
          <a:p>
            <a:r>
              <a:rPr lang="en-US" sz="3200" dirty="0">
                <a:solidFill>
                  <a:srgbClr val="993300"/>
                </a:solidFill>
              </a:rPr>
              <a:t>Mahanaim</a:t>
            </a:r>
            <a:r>
              <a:rPr lang="en-US" sz="3200" dirty="0"/>
              <a:t> </a:t>
            </a:r>
            <a:r>
              <a:rPr lang="en-US" sz="3200" dirty="0" smtClean="0"/>
              <a:t>~ double camp</a:t>
            </a:r>
            <a:endParaRPr lang="en-US" sz="3200" dirty="0">
              <a:solidFill>
                <a:srgbClr val="993300"/>
              </a:solidFill>
              <a:latin typeface="+mj-lt"/>
            </a:endParaRPr>
          </a:p>
        </p:txBody>
      </p:sp>
    </p:spTree>
    <p:extLst>
      <p:ext uri="{BB962C8B-B14F-4D97-AF65-F5344CB8AC3E}">
        <p14:creationId xmlns:p14="http://schemas.microsoft.com/office/powerpoint/2010/main" val="2762262926"/>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3691058" y="708259"/>
            <a:ext cx="4781478" cy="5451035"/>
            <a:chOff x="3289609" y="1045921"/>
            <a:chExt cx="5740484" cy="6544332"/>
          </a:xfrm>
        </p:grpSpPr>
        <p:sp>
          <p:nvSpPr>
            <p:cNvPr id="11" name="Isosceles Triangle 10"/>
            <p:cNvSpPr/>
            <p:nvPr/>
          </p:nvSpPr>
          <p:spPr>
            <a:xfrm>
              <a:off x="3289609" y="104592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0800000">
              <a:off x="3297046" y="2647971"/>
              <a:ext cx="5733047" cy="4942282"/>
            </a:xfrm>
            <a:prstGeom prst="triangle">
              <a:avLst/>
            </a:prstGeom>
            <a:noFill/>
            <a:ln w="635000">
              <a:solidFill>
                <a:srgbClr val="996633">
                  <a:alpha val="69804"/>
                </a:srgbClr>
              </a:solidFill>
            </a:ln>
            <a:effectLst>
              <a:softEdge rad="127000"/>
            </a:effectLst>
            <a:scene3d>
              <a:camera prst="orthographicFront"/>
              <a:lightRig rig="threePt" dir="t"/>
            </a:scene3d>
            <a:sp3d>
              <a:bevelT w="1905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TextBox 5"/>
          <p:cNvSpPr txBox="1"/>
          <p:nvPr/>
        </p:nvSpPr>
        <p:spPr>
          <a:xfrm>
            <a:off x="241209" y="-160919"/>
            <a:ext cx="4686392" cy="1446550"/>
          </a:xfrm>
          <a:prstGeom prst="rect">
            <a:avLst/>
          </a:prstGeom>
          <a:noFill/>
        </p:spPr>
        <p:txBody>
          <a:bodyPr wrap="square" rtlCol="0">
            <a:spAutoFit/>
          </a:bodyPr>
          <a:lstStyle/>
          <a:p>
            <a:r>
              <a:rPr lang="en-US" sz="8800" dirty="0" smtClean="0">
                <a:solidFill>
                  <a:srgbClr val="663300"/>
                </a:solidFill>
                <a:latin typeface="Mitzvah" pitchFamily="2" charset="0"/>
                <a:cs typeface="Lucida Sans Unicode" panose="020B0602030504020204" pitchFamily="34" charset="0"/>
              </a:rPr>
              <a:t>2 Samuel</a:t>
            </a:r>
            <a:endParaRPr lang="en-US" sz="8800" dirty="0">
              <a:solidFill>
                <a:srgbClr val="663300"/>
              </a:solidFill>
              <a:latin typeface="Mitzvah" pitchFamily="2" charset="0"/>
              <a:cs typeface="Lucida Sans Unicode" panose="020B0602030504020204" pitchFamily="34" charset="0"/>
            </a:endParaRPr>
          </a:p>
        </p:txBody>
      </p:sp>
      <p:sp>
        <p:nvSpPr>
          <p:cNvPr id="33" name="TextBox 32"/>
          <p:cNvSpPr txBox="1"/>
          <p:nvPr/>
        </p:nvSpPr>
        <p:spPr>
          <a:xfrm>
            <a:off x="4499749" y="-72864"/>
            <a:ext cx="4425474" cy="1323439"/>
          </a:xfrm>
          <a:prstGeom prst="rect">
            <a:avLst/>
          </a:prstGeom>
          <a:noFill/>
        </p:spPr>
        <p:txBody>
          <a:bodyPr wrap="square" rtlCol="0">
            <a:spAutoFit/>
          </a:bodyPr>
          <a:lstStyle/>
          <a:p>
            <a:r>
              <a:rPr lang="en-US" sz="8000" dirty="0" smtClean="0">
                <a:solidFill>
                  <a:srgbClr val="663300"/>
                </a:solidFill>
                <a:latin typeface="Mitzvah" pitchFamily="2" charset="0"/>
              </a:rPr>
              <a:t>17-18</a:t>
            </a:r>
            <a:endParaRPr lang="en-US" sz="8000" dirty="0">
              <a:solidFill>
                <a:srgbClr val="663300"/>
              </a:solidFill>
              <a:latin typeface="Mitzvah" pitchFamily="2" charset="0"/>
            </a:endParaRPr>
          </a:p>
        </p:txBody>
      </p:sp>
      <p:pic>
        <p:nvPicPr>
          <p:cNvPr id="37" name="Picture 6"/>
          <p:cNvPicPr>
            <a:picLocks noChangeAspect="1" noChangeArrowheads="1"/>
          </p:cNvPicPr>
          <p:nvPr/>
        </p:nvPicPr>
        <p:blipFill>
          <a:blip r:embed="rId2" cstate="print"/>
          <a:srcRect t="17112" b="18717"/>
          <a:stretch>
            <a:fillRect/>
          </a:stretch>
        </p:blipFill>
        <p:spPr bwMode="auto">
          <a:xfrm>
            <a:off x="9622303" y="5637252"/>
            <a:ext cx="2457450" cy="1143000"/>
          </a:xfrm>
          <a:prstGeom prst="rect">
            <a:avLst/>
          </a:prstGeom>
          <a:noFill/>
          <a:ln w="9525">
            <a:noFill/>
            <a:miter lim="800000"/>
            <a:headEnd/>
            <a:tailEnd/>
          </a:ln>
          <a:effectLst>
            <a:glow rad="228600">
              <a:srgbClr val="F8F8F8">
                <a:alpha val="40000"/>
              </a:srgbClr>
            </a:glow>
          </a:effectLst>
        </p:spPr>
      </p:pic>
    </p:spTree>
    <p:extLst>
      <p:ext uri="{BB962C8B-B14F-4D97-AF65-F5344CB8AC3E}">
        <p14:creationId xmlns:p14="http://schemas.microsoft.com/office/powerpoint/2010/main" val="2617224993"/>
      </p:ext>
    </p:extLst>
  </p:cSld>
  <p:clrMapOvr>
    <a:masterClrMapping/>
  </p:clrMapOvr>
  <mc:AlternateContent xmlns:mc="http://schemas.openxmlformats.org/markup-compatibility/2006">
    <mc:Choice xmlns:p14="http://schemas.microsoft.com/office/powerpoint/2010/main" Requires="p14">
      <p:transition spd="slow" p14:dur="1250" advClick="0">
        <p:fade/>
      </p:transition>
    </mc:Choice>
    <mc:Fallback>
      <p:transition spd="slow" advClick="0">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2 Samuel">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2 Samuel">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_Samuel_01-02.pptx" id="{30D21457-94B7-4E61-A806-22CF15C3DB50}" vid="{851F1056-163A-4EAF-92CA-0D311A7F25B4}"/>
    </a:ext>
  </a:extLst>
</a:theme>
</file>

<file path=docProps/app.xml><?xml version="1.0" encoding="utf-8"?>
<Properties xmlns="http://schemas.openxmlformats.org/officeDocument/2006/extended-properties" xmlns:vt="http://schemas.openxmlformats.org/officeDocument/2006/docPropsVTypes">
  <Template>2_Samuel</Template>
  <TotalTime>459</TotalTime>
  <Words>683</Words>
  <Application>Microsoft Office PowerPoint</Application>
  <PresentationFormat>Widescreen</PresentationFormat>
  <Paragraphs>60</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Eras Demi ITC</vt:lpstr>
      <vt:lpstr>Lucida Sans Unicode</vt:lpstr>
      <vt:lpstr>Mitzvah</vt:lpstr>
      <vt:lpstr>Times New Roman</vt:lpstr>
      <vt:lpstr>Viner Hand ITC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4</cp:revision>
  <dcterms:created xsi:type="dcterms:W3CDTF">2013-07-03T14:22:17Z</dcterms:created>
  <dcterms:modified xsi:type="dcterms:W3CDTF">2013-07-03T22:01:55Z</dcterms:modified>
</cp:coreProperties>
</file>